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D6"/>
    <a:srgbClr val="FFD7D6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4"/>
    <p:restoredTop sz="94732"/>
  </p:normalViewPr>
  <p:slideViewPr>
    <p:cSldViewPr snapToGrid="0">
      <p:cViewPr varScale="1">
        <p:scale>
          <a:sx n="55" d="100"/>
          <a:sy n="55" d="100"/>
        </p:scale>
        <p:origin x="22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44FD4-1800-5F72-E497-8FEB8A3FA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9DEA6F-E83D-80E5-3C8E-C2AC8D142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AB38D2-F45E-D736-6917-EEB6154E8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0180A-B1DD-02AA-B14C-E1EA7D03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F82B7-C933-48A3-8E21-FF611512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42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EFA68-D5CD-9690-DEB1-D99CDEA5B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DF2219-B599-BD5D-FB78-22FA47D2E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2B243-0C65-5F9A-665E-9B386696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3375D1-6830-7C44-6829-A126C058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57386-78AE-A8AA-142D-6736BC9BB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442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BACB12-4AA3-5EDB-9ABD-0563F29F6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29C7A9-E07F-35B5-DC27-1F19F4967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724FD-D150-26E9-6C89-624CFCB4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DBE71-B9CF-F605-E4B8-8D661F88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D5245-356F-C56C-76AB-1E03A57C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816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24661-60A0-09CE-4F8D-15801007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2FD7E-9137-40A3-208B-D2034F926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76C08-73A5-0507-364D-F7BB00AE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503E77-02E4-179E-4E64-C4D3ABEFF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24ABE-3FF2-1C4E-2A10-6F2E4C02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3568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0265D-73E3-A129-1014-4910677A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0A322-3029-C173-08DE-E9EC7B9FB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7E059-F64B-592F-74BA-C427CC1E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A84F3F-3380-9B00-7C1D-3DE0AA1E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5A8467-4AA6-45C0-4623-C8321EB6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176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D728A-7316-0C0E-916B-C883D682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3AF8B5-0EBB-999A-E47B-CE53CA7D7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00D0E3-AC1E-E3D1-2E40-08021689D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251636-85A9-1A5C-AE3C-7B79E7E7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9844CB-DF1A-1C41-E923-708F45DB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1354CB-76F4-0E8B-FB95-A4DDFF6F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71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63740-5D45-C081-BAA8-EBF04ED7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19C397-EEBB-5E1F-A1E6-D7C3F7D5A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5C61E6-F832-05F9-2D95-294473EC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1DC4D5-2C15-4EE6-F9D7-642BBD8E4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9D9A6A-DADE-63DA-B363-81868F056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CD5C0C-D641-77CE-B5DF-42A5ADDA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E81608-196C-9AA1-0D64-3F224DFC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DB5A32-CE3F-8344-3C1E-86E3F235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293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91D6D-C07D-9687-1BE7-013685B1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7656D-193E-5575-B53D-C9C5121B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3C0C84-0D8B-DB7A-B5ED-E923DF4C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6B9900-5B9D-1BC8-CF62-19E20BDF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817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6E4198-EEAE-76F8-2B73-454B6415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5BB004-6792-2B2A-A1E5-5FC26418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319EF0-6687-9A85-BC1A-516B3600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898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E1299-518A-BD1F-61ED-10842836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6691E-BFA2-2712-2481-42C7C8C0A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678514-3D37-9B17-F879-A9D29FC9C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139D1-97A7-5E63-765A-92EDFEA30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AB4BD4-1106-5C0B-4535-1C29422B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05B576-2CB1-E773-F495-D71A0F88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9549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ACEA0-6A83-8E07-A93F-FDAADC9C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23CDF2-98CF-3812-B285-1B2E0A210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A3394-2C4B-1345-4913-5EBCEA899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54C84D-7D4D-EBC8-7CCE-33DB8833C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5F7E66-D1AE-EA10-2521-BCF9EC82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0F52F-90AF-1D4B-3DC8-724B6945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95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883201-E4F8-59F8-EBB5-A3ED2CCE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D1040F-2013-4047-C27B-EA1E46AA5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E377C-6671-CBB0-1DA4-24173B278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04444F-677B-1B44-94DE-E4D948F43BDC}" type="datetimeFigureOut">
              <a:rPr kumimoji="1" lang="ko-KR" altLang="en-US" smtClean="0"/>
              <a:t>2025. 12. 6.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C5410-60C1-A430-1421-99B7EA948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E9154-9AF3-3434-A921-8B4EAB853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6D6C0-B08A-884F-8F08-BEDBE8D897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59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FEB64FE-898C-D0E0-820E-D27D1CF0F16A}"/>
              </a:ext>
            </a:extLst>
          </p:cNvPr>
          <p:cNvSpPr/>
          <p:nvPr/>
        </p:nvSpPr>
        <p:spPr>
          <a:xfrm>
            <a:off x="1226574" y="1368386"/>
            <a:ext cx="9738851" cy="4121228"/>
          </a:xfrm>
          <a:prstGeom prst="roundRect">
            <a:avLst>
              <a:gd name="adj" fmla="val 1022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0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한림카페 시뮬레이션</a:t>
            </a:r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자료구조 조별과제 </a:t>
            </a:r>
            <a:r>
              <a:rPr kumimoji="1"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Queue </a:t>
            </a:r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전략 분석</a:t>
            </a:r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 </a:t>
            </a:r>
            <a:r>
              <a:rPr kumimoji="1"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김동우</a:t>
            </a:r>
            <a:r>
              <a:rPr kumimoji="1"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이강찬</a:t>
            </a:r>
            <a:r>
              <a:rPr kumimoji="1"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20237107</a:t>
            </a:r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하태영</a:t>
            </a:r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김진</a:t>
            </a:r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214509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434C040-8D0B-DA21-BBA3-AA3D58CF4293}"/>
              </a:ext>
            </a:extLst>
          </p:cNvPr>
          <p:cNvSpPr/>
          <p:nvPr/>
        </p:nvSpPr>
        <p:spPr>
          <a:xfrm>
            <a:off x="2324100" y="1368386"/>
            <a:ext cx="7543799" cy="4121228"/>
          </a:xfrm>
          <a:prstGeom prst="roundRect">
            <a:avLst>
              <a:gd name="adj" fmla="val 10225"/>
            </a:avLst>
          </a:prstGeom>
          <a:solidFill>
            <a:schemeClr val="accent2">
              <a:lumMod val="20000"/>
              <a:lumOff val="8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000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시뮬레이션 환경</a:t>
            </a:r>
            <a:endParaRPr kumimoji="1" lang="en-US" altLang="ko-KR" sz="3000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3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F9C9D-408A-B7E2-FD29-8786A1EE3918}"/>
              </a:ext>
            </a:extLst>
          </p:cNvPr>
          <p:cNvSpPr txBox="1"/>
          <p:nvPr/>
        </p:nvSpPr>
        <p:spPr>
          <a:xfrm>
            <a:off x="3365943" y="2820270"/>
            <a:ext cx="2581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운영 정보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운영 시간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고객 도착 확률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분당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30%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1BE79-7E95-C89F-5BDA-221105A7CC23}"/>
              </a:ext>
            </a:extLst>
          </p:cNvPr>
          <p:cNvSpPr txBox="1"/>
          <p:nvPr/>
        </p:nvSpPr>
        <p:spPr>
          <a:xfrm>
            <a:off x="6244902" y="2825980"/>
            <a:ext cx="17508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메뉴 및 소요 시간</a:t>
            </a:r>
            <a:endParaRPr kumimoji="1"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오렌지 주스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카페라테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(5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카페모카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(6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D8F60D5C-D650-D14B-9285-7C452DB8AE57}"/>
              </a:ext>
            </a:extLst>
          </p:cNvPr>
          <p:cNvCxnSpPr/>
          <p:nvPr/>
        </p:nvCxnSpPr>
        <p:spPr>
          <a:xfrm>
            <a:off x="2895599" y="2639962"/>
            <a:ext cx="640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90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72CFD-DC01-8556-5A37-9399ACD1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365125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전략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1: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선입선출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(FIFO)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9B8B3-CEF4-4BD2-BD6D-73C064E0F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2094644"/>
            <a:ext cx="5820508" cy="37668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표준 </a:t>
            </a:r>
            <a:r>
              <a:rPr kumimoji="1"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대기열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(Queue)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첫 번째 시뮬레이션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(HallymCafe1)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에서는 표준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Queue 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자료구조를 사용합니다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이는 일반적인 카페에서 같이 먼저 온 손님을 먼저 응대하는 공정한 방식입니다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자료구조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LinkedList</a:t>
            </a:r>
          </a:p>
          <a:p>
            <a:pPr>
              <a:lnSpc>
                <a:spcPct val="100000"/>
              </a:lnSpc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장점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도착 순서에 따른 공정성 보장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단점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앞선 긴 주문 때문에 뒤의 짧은 주문이 지연됨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4396E8-E473-9810-12C1-350FC1F99042}"/>
              </a:ext>
            </a:extLst>
          </p:cNvPr>
          <p:cNvSpPr/>
          <p:nvPr/>
        </p:nvSpPr>
        <p:spPr>
          <a:xfrm>
            <a:off x="6518031" y="1892666"/>
            <a:ext cx="5234354" cy="4170851"/>
          </a:xfrm>
          <a:prstGeom prst="roundRect">
            <a:avLst>
              <a:gd name="adj" fmla="val 598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974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7C33F-D448-7AEE-A29C-45F73ACB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12819-FCCC-2ADE-BBE2-727B68EF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365125"/>
            <a:ext cx="10515600" cy="1325563"/>
          </a:xfrm>
        </p:spPr>
        <p:txBody>
          <a:bodyPr/>
          <a:lstStyle/>
          <a:p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FIFO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구현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(HallymCafe1)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CB8957-B4CA-C4B8-D48B-A9E1DCA5B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2094645"/>
            <a:ext cx="5820508" cy="37668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핵심 로직</a:t>
            </a:r>
            <a:endParaRPr kumimoji="1"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Java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LinkedList 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인터페이스를 사용하여 구현합니다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새로운 고객은 큐의 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(tail)</a:t>
            </a: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추가되고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서비스는 앞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(head)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에서부터 처리됩니다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추적 항목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</a:p>
          <a:p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도착 시간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(Arrival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Time)</a:t>
            </a:r>
          </a:p>
          <a:p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대기 시간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시작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도착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유휴 시간 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바리스타 대기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EE8C3F4-28A4-1995-68EA-0B9069C478FF}"/>
              </a:ext>
            </a:extLst>
          </p:cNvPr>
          <p:cNvSpPr/>
          <p:nvPr/>
        </p:nvSpPr>
        <p:spPr>
          <a:xfrm>
            <a:off x="6260123" y="1892666"/>
            <a:ext cx="5492262" cy="4170851"/>
          </a:xfrm>
          <a:prstGeom prst="roundRect">
            <a:avLst>
              <a:gd name="adj" fmla="val 486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7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3BD42-B734-F4B2-BEA0-60EA7AFAB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AB1D8-608C-440B-DFCB-276DA6CA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365125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전략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2: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우선순위 큐 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(SJF)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462AF-D02D-EBC2-CB5F-E59C76E5F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103681"/>
            <a:ext cx="5820508" cy="37668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최단 작업 우선 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(Shortest Job First)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HallymCafe2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에서는 시스템의 처리 효율을 극대화하기 위해 제조시간이 짧은 고객을 우선적으로 서비스합니다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자료구조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PriorityQueue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 기준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preTime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제조 시간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다수 고객의 평균 대기 시간 단축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5ECBB60-F069-7DEE-484E-00EF25ED8B4E}"/>
              </a:ext>
            </a:extLst>
          </p:cNvPr>
          <p:cNvSpPr/>
          <p:nvPr/>
        </p:nvSpPr>
        <p:spPr>
          <a:xfrm>
            <a:off x="416170" y="1901703"/>
            <a:ext cx="5234354" cy="4170851"/>
          </a:xfrm>
          <a:prstGeom prst="roundRect">
            <a:avLst>
              <a:gd name="adj" fmla="val 711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8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1590E4-7928-A478-6329-6558A5803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05ACF-36AF-B87B-DFDD-FA3725B9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365125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우선순위 큐 구현</a:t>
            </a:r>
            <a:r>
              <a:rPr kumimoji="1"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(HallymCafe2)</a:t>
            </a:r>
            <a:endParaRPr kumimoji="1"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B7281-E0C8-20BA-8A7A-F9B0051F6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2524550"/>
            <a:ext cx="5820508" cy="30715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핵심 로직</a:t>
            </a:r>
            <a:endParaRPr kumimoji="1"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LinkedList</a:t>
            </a: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PriorityQueue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대체합니다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제조 시간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prepTime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기준으로 오름차순 정렬하는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비교자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(Comparator)</a:t>
            </a: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적용합니다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</a:p>
          <a:p>
            <a:pPr marL="0" indent="0">
              <a:buNone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람다식을 사용하여 코드를 간결하게 작성할 수 있습니다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9B66950-9387-3A1F-BEE4-B2CEC1179218}"/>
              </a:ext>
            </a:extLst>
          </p:cNvPr>
          <p:cNvSpPr/>
          <p:nvPr/>
        </p:nvSpPr>
        <p:spPr>
          <a:xfrm>
            <a:off x="6236678" y="2322084"/>
            <a:ext cx="5492262" cy="3476503"/>
          </a:xfrm>
          <a:prstGeom prst="roundRect">
            <a:avLst>
              <a:gd name="adj" fmla="val 486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90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273F5-BDDF-C186-62FE-C1F0EF638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D15FA-8870-C54D-90A9-2BC74159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365125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시뮬레이션 결과 비교</a:t>
            </a:r>
          </a:p>
        </p:txBody>
      </p:sp>
      <p:pic>
        <p:nvPicPr>
          <p:cNvPr id="15" name="그림 1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3528A9-B47A-D6EF-8E77-5B3A41B3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2" y="1986969"/>
            <a:ext cx="11851634" cy="3218962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B200A1C-ADDB-10D9-D153-ECE70EC60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365" y="5502212"/>
            <a:ext cx="9979269" cy="4062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800" i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*참고</a:t>
            </a:r>
            <a:r>
              <a:rPr kumimoji="1" lang="en-US" altLang="ko-KR" sz="1800" i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800" i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위 데이터는 대표적인 실행 예시이며</a:t>
            </a:r>
            <a:r>
              <a:rPr kumimoji="1" lang="en-US" altLang="ko-KR" sz="1800" i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800" i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800" i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Random() </a:t>
            </a:r>
            <a:r>
              <a:rPr kumimoji="1" lang="ko-KR" altLang="en-US" sz="1800" i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 특성상 실행할 때마다 수치는 달라질 수 있습니다</a:t>
            </a:r>
            <a:r>
              <a:rPr kumimoji="1" lang="en-US" altLang="ko-KR" sz="1800" i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800" i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6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BE4CF2-4962-9107-F95E-F9578A487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65DB6-C36E-3122-953A-82462D17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365125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및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B4285-21D5-F83A-94A3-22D5E528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70" y="1830262"/>
            <a:ext cx="6265984" cy="3968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효율성 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공정성</a:t>
            </a:r>
            <a:endParaRPr kumimoji="1"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이번 시뮬레이션은 운영 관리의 핵심적인 트레이드오프를 보여줍니다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우선순위 큐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(SJF)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평균 대기 시간을 획시적으로 줄여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주스나 </a:t>
            </a: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라떼를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주문하는 다수의 고객에게 더 빠른 서비스를 제공합니다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기아 현상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(Starvation)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발생합니다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제조 시간이 긴 메뉴를 주문한 고객은 짧은 주문이 계속 들어올 경우 서비스가 계속 지연될 수 있습니다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우선순위 큐는 전체 효율성은 높지만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오래 기다린 고객의 우선순위를 점차 높여주는 </a:t>
            </a:r>
            <a:r>
              <a:rPr kumimoji="1"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에이징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(Aging)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기법 등의 보완이 필요합니다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buNone/>
            </a:pPr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F204A9E-D571-0A8C-100B-FE40856E0A65}"/>
              </a:ext>
            </a:extLst>
          </p:cNvPr>
          <p:cNvSpPr/>
          <p:nvPr/>
        </p:nvSpPr>
        <p:spPr>
          <a:xfrm>
            <a:off x="7039707" y="1354746"/>
            <a:ext cx="4736123" cy="4919356"/>
          </a:xfrm>
          <a:prstGeom prst="roundRect">
            <a:avLst>
              <a:gd name="adj" fmla="val 486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88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143B7-943E-B1FB-8C52-9740572C9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1C35B14-F6F7-A015-5DFE-5BAC2F75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796" y="2766218"/>
            <a:ext cx="4258408" cy="1325563"/>
          </a:xfrm>
        </p:spPr>
        <p:txBody>
          <a:bodyPr>
            <a:noAutofit/>
          </a:bodyPr>
          <a:lstStyle/>
          <a:p>
            <a:r>
              <a:rPr lang="ko-KR" altLang="en-US" sz="6000" b="1" dirty="0"/>
              <a:t>감사합니다</a:t>
            </a:r>
            <a:r>
              <a:rPr lang="en-US" altLang="ko-KR" sz="6000" b="1" dirty="0"/>
              <a:t>!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71158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368</Words>
  <Application>Microsoft Macintosh PowerPoint</Application>
  <PresentationFormat>와이드스크린</PresentationFormat>
  <Paragraphs>67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Pretendard</vt:lpstr>
      <vt:lpstr>Arial</vt:lpstr>
      <vt:lpstr>Office 테마</vt:lpstr>
      <vt:lpstr>PowerPoint 프레젠테이션</vt:lpstr>
      <vt:lpstr>PowerPoint 프레젠테이션</vt:lpstr>
      <vt:lpstr>전략 1: 선입선출 (FIFO)</vt:lpstr>
      <vt:lpstr>FIFO 코드 구현(HallymCafe1)</vt:lpstr>
      <vt:lpstr>전략 2: 우선순위 큐 (SJF)</vt:lpstr>
      <vt:lpstr>우선순위 큐 구현(HallymCafe2)</vt:lpstr>
      <vt:lpstr>시뮬레이션 결과 비교</vt:lpstr>
      <vt:lpstr>분석 및 결론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하태영</dc:creator>
  <cp:lastModifiedBy>하태영</cp:lastModifiedBy>
  <cp:revision>2</cp:revision>
  <dcterms:created xsi:type="dcterms:W3CDTF">2025-12-05T16:21:34Z</dcterms:created>
  <dcterms:modified xsi:type="dcterms:W3CDTF">2025-12-05T17:55:44Z</dcterms:modified>
</cp:coreProperties>
</file>